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307" r:id="rId2"/>
    <p:sldId id="314" r:id="rId3"/>
    <p:sldId id="308" r:id="rId4"/>
    <p:sldId id="309" r:id="rId5"/>
    <p:sldId id="310" r:id="rId6"/>
    <p:sldId id="311" r:id="rId7"/>
    <p:sldId id="312" r:id="rId8"/>
    <p:sldId id="313" r:id="rId9"/>
    <p:sldId id="315" r:id="rId10"/>
    <p:sldId id="316" r:id="rId11"/>
    <p:sldId id="323" r:id="rId12"/>
    <p:sldId id="320" r:id="rId13"/>
    <p:sldId id="321" r:id="rId14"/>
    <p:sldId id="322" r:id="rId15"/>
    <p:sldId id="305" r:id="rId16"/>
    <p:sldId id="318" r:id="rId17"/>
    <p:sldId id="319" r:id="rId18"/>
    <p:sldId id="306" r:id="rId19"/>
    <p:sldId id="324" r:id="rId20"/>
    <p:sldId id="304" r:id="rId21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9165"/>
    <a:srgbClr val="FEC700"/>
    <a:srgbClr val="7030A0"/>
    <a:srgbClr val="0094FF"/>
    <a:srgbClr val="0086E7"/>
    <a:srgbClr val="957000"/>
    <a:srgbClr val="DDDBD9"/>
    <a:srgbClr val="FFFFFF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4"/>
    <p:restoredTop sz="97872"/>
  </p:normalViewPr>
  <p:slideViewPr>
    <p:cSldViewPr snapToGrid="0" snapToObjects="1">
      <p:cViewPr varScale="1">
        <p:scale>
          <a:sx n="180" d="100"/>
          <a:sy n="180" d="100"/>
        </p:scale>
        <p:origin x="2000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11/13/24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11/13/24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11/13/24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11/13/24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11/13/24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11/13/24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11/13/24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11/13/24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11/13/24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11/13/24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53674"/>
            <a:ext cx="4192910" cy="26997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concept </a:t>
            </a:r>
            <a:r>
              <a:rPr lang="nl-NL" sz="1200" dirty="0"/>
              <a:t>staat centraal </a:t>
            </a:r>
            <a:r>
              <a:rPr lang="nl-NL" sz="900" dirty="0"/>
              <a:t>(i.t.t. Squarespace, </a:t>
            </a:r>
            <a:r>
              <a:rPr lang="nl-NL" sz="900" dirty="0" err="1"/>
              <a:t>glass.photo</a:t>
            </a:r>
            <a:r>
              <a:rPr lang="nl-NL" sz="900" dirty="0"/>
              <a:t>, 500px…)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Geen </a:t>
            </a:r>
            <a:r>
              <a:rPr lang="nl-NL" sz="1000" dirty="0" err="1">
                <a:solidFill>
                  <a:srgbClr val="C00000"/>
                </a:solidFill>
              </a:rPr>
              <a:t>social</a:t>
            </a:r>
            <a:r>
              <a:rPr lang="nl-NL" sz="1000" dirty="0">
                <a:solidFill>
                  <a:srgbClr val="C00000"/>
                </a:solidFill>
              </a:rPr>
              <a:t> media </a:t>
            </a:r>
            <a:r>
              <a:rPr lang="nl-NL" sz="900" dirty="0">
                <a:solidFill>
                  <a:schemeClr val="tx1"/>
                </a:solidFill>
              </a:rPr>
              <a:t>(i.t.t. Flickr, Facebook, Ex-Twitter…)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b.v. 100+ clubs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Niet</a:t>
            </a:r>
            <a:r>
              <a:rPr lang="nl-NL" sz="1000" dirty="0">
                <a:solidFill>
                  <a:schemeClr val="tx1"/>
                </a:solidFill>
              </a:rPr>
              <a:t> beperkt tot Fotobond of zelfs Nederland (tweetalig)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Ook website</a:t>
            </a:r>
            <a:r>
              <a:rPr lang="nl-NL" sz="1200" dirty="0"/>
              <a:t> </a:t>
            </a:r>
            <a:r>
              <a:rPr lang="nl-NL" sz="1200" dirty="0">
                <a:solidFill>
                  <a:srgbClr val="D16349"/>
                </a:solidFill>
              </a:rPr>
              <a:t>integratie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Zusterapp genereert HTML pagina’s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Onderhoud gegevens: </a:t>
            </a:r>
            <a:r>
              <a:rPr lang="nl-NL" sz="1200" dirty="0"/>
              <a:t>clubs beheren eigen lijsten </a:t>
            </a:r>
            <a:r>
              <a:rPr lang="nl-NL" sz="900" dirty="0"/>
              <a:t>(dus decentraal)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</a:rPr>
              <a:t>Gefaseerde deelname: club kan in eigen tempo meedoen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Onderhoud software:</a:t>
            </a:r>
            <a:r>
              <a:rPr lang="nl-NL" sz="1200" dirty="0"/>
              <a:t> samenwerking via </a:t>
            </a:r>
            <a:r>
              <a:rPr lang="nl-NL" sz="1200" dirty="0" err="1"/>
              <a:t>github.com</a:t>
            </a:r>
            <a:r>
              <a:rPr lang="nl-NL" sz="1200" dirty="0"/>
              <a:t>/</a:t>
            </a:r>
            <a:r>
              <a:rPr lang="nl-NL" sz="1200" dirty="0" err="1"/>
              <a:t>vdhamer</a:t>
            </a:r>
            <a:endParaRPr lang="nl-NL" sz="1200" dirty="0"/>
          </a:p>
          <a:p>
            <a:pPr marL="496888" lvl="1" indent="-158750"/>
            <a:r>
              <a:rPr lang="nl-NL" sz="1000" dirty="0">
                <a:solidFill>
                  <a:srgbClr val="D16349"/>
                </a:solidFill>
              </a:rPr>
              <a:t>Gratis: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geen drempel om het te gebruiken</a:t>
            </a:r>
          </a:p>
          <a:p>
            <a:pPr marL="496888" lvl="1" indent="-158750"/>
            <a:r>
              <a:rPr lang="nl-NL" sz="1000" dirty="0">
                <a:solidFill>
                  <a:srgbClr val="D16349"/>
                </a:solidFill>
              </a:rPr>
              <a:t>Gratis: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noodzakelijk</a:t>
            </a:r>
            <a:r>
              <a:rPr lang="nl-NL" sz="1000" dirty="0"/>
              <a:t> </a:t>
            </a:r>
            <a:r>
              <a:rPr lang="nl-NL" sz="1000" dirty="0">
                <a:solidFill>
                  <a:schemeClr val="tx1"/>
                </a:solidFill>
              </a:rPr>
              <a:t>voor de vrijwilligers in “open source”</a:t>
            </a: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pp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nl-NL" sz="2000" dirty="0"/>
              <a:t>Portfolio’s van leden van fotoclubs</a:t>
            </a:r>
            <a:endParaRPr lang="en-US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NL" sz="1100"/>
              <a:t>1</a:t>
            </a:r>
            <a:r>
              <a:rPr lang="en-US" sz="1100" dirty="0"/>
              <a:t>3</a:t>
            </a:r>
            <a:r>
              <a:rPr lang="en-NL" sz="1100"/>
              <a:t> </a:t>
            </a:r>
            <a:r>
              <a:rPr lang="en-NL" sz="1100" dirty="0"/>
              <a:t>Nov 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" r="1922"/>
          <a:stretch/>
        </p:blipFill>
        <p:spPr>
          <a:xfrm>
            <a:off x="4732724" y="2053674"/>
            <a:ext cx="4192910" cy="269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Niveaus</a:t>
            </a:r>
            <a:r>
              <a:rPr lang="en-NL"/>
              <a:t> </a:t>
            </a:r>
            <a:r>
              <a:rPr lang="en-NL" dirty="0"/>
              <a:t>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53" y="698365"/>
            <a:ext cx="5516625" cy="3746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updates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wijzingen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F8C9E2-9C6E-FF49-BE60-E263E8DB6554}"/>
              </a:ext>
            </a:extLst>
          </p:cNvPr>
          <p:cNvSpPr/>
          <p:nvPr/>
        </p:nvSpPr>
        <p:spPr>
          <a:xfrm>
            <a:off x="1302973" y="3980968"/>
            <a:ext cx="518006" cy="513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0CE3-A451-1497-5FCB-7B4EE75F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8" y="0"/>
            <a:ext cx="549785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FD01-A6C3-EADC-AD58-0607845D449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 Club Hub </a:t>
            </a:r>
            <a:r>
              <a:rPr lang="en-US" dirty="0">
                <a:solidFill>
                  <a:srgbClr val="C00000"/>
                </a:solidFill>
              </a:rPr>
              <a:t>HTML </a:t>
            </a:r>
            <a:r>
              <a:rPr lang="en-US" sz="1400" dirty="0"/>
              <a:t>(MacOS app)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71868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(en Mac en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voor Website ondersteuning </a:t>
            </a:r>
            <a:r>
              <a:rPr lang="nl-NL" sz="1000" dirty="0"/>
              <a:t>(Android, etc., PC, </a:t>
            </a:r>
            <a:r>
              <a:rPr lang="en-GB" sz="1000" dirty="0"/>
              <a:t>Mac, Linux…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</a:t>
            </a:r>
            <a:r>
              <a:rPr lang="nl-NL" sz="1400" dirty="0" err="1"/>
              <a:t>nederlandtalig</a:t>
            </a:r>
            <a:r>
              <a:rPr lang="nl-NL" sz="1400" dirty="0"/>
              <a:t> &amp; </a:t>
            </a:r>
            <a:r>
              <a:rPr lang="nl-NL" sz="1400" dirty="0" err="1"/>
              <a:t>engelstalig</a:t>
            </a:r>
            <a:r>
              <a:rPr lang="nl-NL" sz="1400" dirty="0"/>
              <a:t> </a:t>
            </a:r>
            <a:r>
              <a:rPr lang="nl-NL" sz="1000" dirty="0"/>
              <a:t>(kiest automatisch)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Korte documentatie:</a:t>
            </a:r>
            <a:r>
              <a:rPr lang="nl-NL" sz="1050" dirty="0"/>
              <a:t> </a:t>
            </a:r>
            <a:r>
              <a:rPr lang="nl-NL" sz="1400" dirty="0"/>
              <a:t>ingebakken in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Volledige (</a:t>
            </a:r>
            <a:r>
              <a:rPr lang="nl-NL" sz="1400" dirty="0" err="1"/>
              <a:t>engelstalig</a:t>
            </a:r>
            <a:r>
              <a:rPr lang="nl-NL" sz="1400" dirty="0"/>
              <a:t>) documentatie:</a:t>
            </a:r>
            <a:r>
              <a:rPr lang="nl-NL" sz="1050" dirty="0"/>
              <a:t> </a:t>
            </a:r>
            <a:r>
              <a:rPr lang="nl-NL" sz="1400" dirty="0"/>
              <a:t>op website </a:t>
            </a:r>
            <a:r>
              <a:rPr lang="nl-NL" sz="1400" dirty="0">
                <a:hlinkClick r:id="rId5"/>
              </a:rPr>
              <a:t>Github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7000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(maandelijkse updates)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C4BA-D05A-015F-47BA-42271BD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3961CA-6024-306C-0D0C-F3C198E5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45" y="866775"/>
            <a:ext cx="3399457" cy="3496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37489-25F9-8E6B-39D4-04E577A03F8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Clubs en hun leden (“Portfolio’s”)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BB8CA-048E-8DC3-75BA-643B98351FB4}"/>
              </a:ext>
            </a:extLst>
          </p:cNvPr>
          <p:cNvSpPr txBox="1"/>
          <p:nvPr/>
        </p:nvSpPr>
        <p:spPr>
          <a:xfrm>
            <a:off x="5598652" y="4126518"/>
            <a:ext cx="133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iPhone SE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gen 3</a:t>
            </a:r>
            <a:br>
              <a:rPr lang="en-NL" sz="90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EN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iOS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18.2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CD2F79-5F4D-7038-37FC-5C5684CB6B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920" y="607471"/>
            <a:ext cx="5978092" cy="39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C865-EB17-6489-4312-167A91750A31}"/>
              </a:ext>
            </a:extLst>
          </p:cNvPr>
          <p:cNvSpPr txBox="1"/>
          <p:nvPr/>
        </p:nvSpPr>
        <p:spPr>
          <a:xfrm>
            <a:off x="408472" y="4429605"/>
            <a:ext cx="46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iPad 10th gen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39A3C-ECB5-36C7-EFF1-71FD0545F65B}"/>
              </a:ext>
            </a:extLst>
          </p:cNvPr>
          <p:cNvSpPr/>
          <p:nvPr/>
        </p:nvSpPr>
        <p:spPr>
          <a:xfrm>
            <a:off x="2435869" y="827965"/>
            <a:ext cx="832514" cy="41068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87AB7-F17C-DF6E-108A-298A2CF1DE23}"/>
              </a:ext>
            </a:extLst>
          </p:cNvPr>
          <p:cNvSpPr txBox="1"/>
          <p:nvPr/>
        </p:nvSpPr>
        <p:spPr>
          <a:xfrm>
            <a:off x="7243622" y="4329793"/>
            <a:ext cx="145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iPhone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16 Pro Max</a:t>
            </a:r>
          </a:p>
          <a:p>
            <a:pPr algn="ctr"/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EN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NL" sz="900">
                <a:solidFill>
                  <a:schemeClr val="bg1">
                    <a:lumMod val="75000"/>
                  </a:schemeClr>
                </a:solidFill>
              </a:rPr>
              <a:t>iOS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18.2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4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E41A7F-411C-9A64-B0FC-314DF2C07755}"/>
              </a:ext>
            </a:extLst>
          </p:cNvPr>
          <p:cNvSpPr txBox="1"/>
          <p:nvPr/>
        </p:nvSpPr>
        <p:spPr>
          <a:xfrm>
            <a:off x="215613" y="4455224"/>
            <a:ext cx="149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Mac Studio</a:t>
            </a:r>
            <a:br>
              <a:rPr lang="en-NL" sz="900" dirty="0"/>
            </a:br>
            <a:r>
              <a:rPr lang="en-NL" sz="900" dirty="0"/>
              <a:t>NL </a:t>
            </a:r>
            <a:r>
              <a:rPr lang="en-NL" sz="900"/>
              <a:t>/ MacOS</a:t>
            </a:r>
            <a:endParaRPr lang="en-NL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85F8C-168D-A209-8CCF-DBB363EDB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" y="1998618"/>
            <a:ext cx="3223093" cy="2576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Portfolio’s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7726" y="202528"/>
            <a:ext cx="2335096" cy="4476795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27" y="160954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6" y="1617503"/>
            <a:ext cx="4762549" cy="31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88FED0-BF2D-FA03-CB11-9BE4DCA48784}"/>
              </a:ext>
            </a:extLst>
          </p:cNvPr>
          <p:cNvSpPr/>
          <p:nvPr/>
        </p:nvSpPr>
        <p:spPr>
          <a:xfrm>
            <a:off x="261583" y="4668288"/>
            <a:ext cx="4898246" cy="313899"/>
          </a:xfrm>
          <a:prstGeom prst="rect">
            <a:avLst/>
          </a:prstGeom>
          <a:solidFill>
            <a:schemeClr val="bg1"/>
          </a:solidFill>
          <a:ln w="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z</a:t>
            </a:r>
          </a:p>
        </p:txBody>
      </p:sp>
      <p:pic>
        <p:nvPicPr>
          <p:cNvPr id="11" name="Picture 10" descr="A black tablet with a map on it&#10;&#10;Description automatically generated">
            <a:extLst>
              <a:ext uri="{FF2B5EF4-FFF2-40B4-BE49-F238E27FC236}">
                <a16:creationId xmlns:a16="http://schemas.microsoft.com/office/drawing/2014/main" id="{0510D762-E69D-4E6B-BF13-CAE9CD33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838" r="2049" b="38052"/>
          <a:stretch/>
        </p:blipFill>
        <p:spPr>
          <a:xfrm>
            <a:off x="154675" y="458269"/>
            <a:ext cx="5108492" cy="4532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1B0A9-4A3A-D94D-68D6-8548B2C77F34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/>
              <a:t>6</a:t>
            </a:r>
            <a:r>
              <a:rPr lang="en-US" dirty="0"/>
              <a:t>4</a:t>
            </a:r>
            <a:r>
              <a:rPr lang="en-NL"/>
              <a:t> </a:t>
            </a:r>
            <a:r>
              <a:rPr lang="en-NL" dirty="0"/>
              <a:t>clubs in regio “Brabant Oost”</a:t>
            </a:r>
          </a:p>
        </p:txBody>
      </p:sp>
      <p:pic>
        <p:nvPicPr>
          <p:cNvPr id="13" name="Picture 12" descr="A close-up of a tablet&#10;&#10;Description automatically generated">
            <a:extLst>
              <a:ext uri="{FF2B5EF4-FFF2-40B4-BE49-F238E27FC236}">
                <a16:creationId xmlns:a16="http://schemas.microsoft.com/office/drawing/2014/main" id="{759DE878-5959-BCBA-3E3A-A0E0AF58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6031"/>
          <a:stretch/>
        </p:blipFill>
        <p:spPr>
          <a:xfrm>
            <a:off x="5443181" y="153643"/>
            <a:ext cx="3439236" cy="46230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6CD60E-123C-C79E-57E3-117AE7217D77}"/>
              </a:ext>
            </a:extLst>
          </p:cNvPr>
          <p:cNvSpPr/>
          <p:nvPr/>
        </p:nvSpPr>
        <p:spPr>
          <a:xfrm>
            <a:off x="2120721" y="896842"/>
            <a:ext cx="304800" cy="27084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A1F9AD-7F12-C916-135E-F47426262E6F}"/>
              </a:ext>
            </a:extLst>
          </p:cNvPr>
          <p:cNvSpPr/>
          <p:nvPr/>
        </p:nvSpPr>
        <p:spPr>
          <a:xfrm>
            <a:off x="7027572" y="398165"/>
            <a:ext cx="270456" cy="26294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1: hoe voegt men clubs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660" y="515065"/>
            <a:ext cx="4999630" cy="2428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2969188"/>
            <a:ext cx="6544518" cy="181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Bestand staat op een vaste </a:t>
            </a:r>
            <a:r>
              <a:rPr lang="en-NL" sz="1400" u="sng" dirty="0"/>
              <a:t>centrale plek</a:t>
            </a:r>
            <a:r>
              <a:rPr lang="en-NL" sz="1100" dirty="0"/>
              <a:t> (met centraal beheer).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Nieuwe club: (in principe) alleen technische controle van Level 1 info.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via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ja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(via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3563153" y="1506828"/>
            <a:ext cx="1064655" cy="193183"/>
          </a:xfrm>
          <a:prstGeom prst="lef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Ingang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 Level 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2515673" y="2515673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in </a:t>
            </a:r>
            <a:r>
              <a:rPr lang="en-NL" sz="14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endParaRPr lang="en-NL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586604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mag dit 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als Wordpress 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nu niet gebruikt en mag b.v. 9999 aangeven.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0A43EC-B9C0-05F1-D3B3-7437FDF291EC}"/>
              </a:ext>
            </a:extLst>
          </p:cNvPr>
          <p:cNvCxnSpPr>
            <a:cxnSpLocks/>
          </p:cNvCxnSpPr>
          <p:nvPr/>
        </p:nvCxnSpPr>
        <p:spPr>
          <a:xfrm flipV="1">
            <a:off x="5754128" y="1489654"/>
            <a:ext cx="1672689" cy="11027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1876380"/>
            <a:ext cx="2615116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2914918" y="2593534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 in </a:t>
            </a:r>
            <a:r>
              <a:rPr lang="en-NL" sz="12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fgDeGender.level1.json</a:t>
            </a:r>
            <a:endParaRPr lang="en-NL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4CDF7-26C2-2A85-6A0F-D8329C93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"/>
          <a:stretch/>
        </p:blipFill>
        <p:spPr>
          <a:xfrm>
            <a:off x="-301918" y="331090"/>
            <a:ext cx="5596729" cy="4812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Hoe ziet </a:t>
            </a:r>
            <a:r>
              <a:rPr lang="en-NL"/>
              <a:t>ledenlijst (</a:t>
            </a:r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2) eruit op app en website?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9BC25D-27EC-7E6A-FB7B-F3C0B306A2D3}"/>
              </a:ext>
            </a:extLst>
          </p:cNvPr>
          <p:cNvGrpSpPr/>
          <p:nvPr/>
        </p:nvGrpSpPr>
        <p:grpSpPr>
          <a:xfrm>
            <a:off x="4991053" y="1074461"/>
            <a:ext cx="4152947" cy="3325667"/>
            <a:chOff x="4991053" y="1074461"/>
            <a:chExt cx="4152947" cy="3325667"/>
          </a:xfrm>
        </p:grpSpPr>
        <p:pic>
          <p:nvPicPr>
            <p:cNvPr id="17" name="Picture 16" descr="A table with text on it&#10;&#10;Description automatically generated">
              <a:extLst>
                <a:ext uri="{FF2B5EF4-FFF2-40B4-BE49-F238E27FC236}">
                  <a16:creationId xmlns:a16="http://schemas.microsoft.com/office/drawing/2014/main" id="{0BDB14A4-27FA-0885-BB80-1EAFBDD2F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053" y="1074461"/>
              <a:ext cx="4152947" cy="33256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47CBA67-04FB-0A46-AAEF-B1828E129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9738" y="3582197"/>
              <a:ext cx="712788" cy="177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2133</TotalTime>
  <Words>802</Words>
  <Application>Microsoft Macintosh PowerPoint</Application>
  <PresentationFormat>On-screen Show (16:9)</PresentationFormat>
  <Paragraphs>136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Aptos</vt:lpstr>
      <vt:lpstr>Arial</vt:lpstr>
      <vt:lpstr>Calibri</vt:lpstr>
      <vt:lpstr>Courier New</vt:lpstr>
      <vt:lpstr>Georgia</vt:lpstr>
      <vt:lpstr>Helvetica</vt:lpstr>
      <vt:lpstr>Wingdings</vt:lpstr>
      <vt:lpstr>Wingdings 2</vt:lpstr>
      <vt:lpstr>Civic</vt:lpstr>
      <vt:lpstr>Fotoclub Hub app Portfolio’s van leden van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150</cp:revision>
  <dcterms:created xsi:type="dcterms:W3CDTF">2019-12-06T15:20:23Z</dcterms:created>
  <dcterms:modified xsi:type="dcterms:W3CDTF">2024-11-13T09:58:26Z</dcterms:modified>
</cp:coreProperties>
</file>